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57" r:id="rId3"/>
    <p:sldId id="258" r:id="rId4"/>
    <p:sldId id="278" r:id="rId5"/>
    <p:sldId id="279" r:id="rId6"/>
    <p:sldId id="259" r:id="rId7"/>
    <p:sldId id="262" r:id="rId8"/>
    <p:sldId id="275" r:id="rId9"/>
    <p:sldId id="260" r:id="rId10"/>
    <p:sldId id="263" r:id="rId11"/>
    <p:sldId id="276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006600"/>
    <a:srgbClr val="CCECFF"/>
    <a:srgbClr val="F3217B"/>
    <a:srgbClr val="FF99CC"/>
    <a:srgbClr val="FFCCCC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DDAB-5854-469D-BAC3-73AD7BB0A2A1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ED93-02A1-41EB-864A-8C45734E3A6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216275"/>
            <a:ext cx="63531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33 - 5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022"/>
            <a:ext cx="9215470" cy="68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8596" y="285728"/>
            <a:ext cx="8429684" cy="3390923"/>
          </a:xfrm>
          <a:prstGeom prst="roundRect">
            <a:avLst/>
          </a:prstGeom>
          <a:solidFill>
            <a:srgbClr val="660066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</a:rPr>
              <a:t>LUẬT CHƠI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nhấn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nút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tam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bắt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đầu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lượt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suy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nghĩ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nhất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chuyển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gần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đặt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ống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bơ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sai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ngã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ném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mang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chiến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thắng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33 - 5</a:t>
            </a:r>
            <a:endParaRPr lang="vi-V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2143116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53 - 15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10935"/>
            <a:ext cx="4623948" cy="22040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69534" y="412536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59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276353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SAU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66266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</a:t>
            </a:r>
            <a:r>
              <a:rPr lang="en-US" sz="6000" b="1" dirty="0" err="1" smtClean="0"/>
              <a:t>trừ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đi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một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số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13 - 5</a:t>
            </a:r>
            <a:endParaRPr lang="vi-VN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714612" y="1357298"/>
            <a:ext cx="34804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Ôn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– 4 = … </a:t>
            </a:r>
          </a:p>
          <a:p>
            <a:pPr algn="ctr"/>
            <a:r>
              <a:rPr lang="en-US" sz="6000" b="1" dirty="0" smtClean="0"/>
              <a:t>13 – 5 = …</a:t>
            </a:r>
          </a:p>
          <a:p>
            <a:pPr algn="ctr"/>
            <a:r>
              <a:rPr lang="en-US" sz="6000" b="1" dirty="0" smtClean="0"/>
              <a:t>13 – 6 = …</a:t>
            </a:r>
          </a:p>
          <a:p>
            <a:pPr algn="ctr"/>
            <a:r>
              <a:rPr lang="en-US" sz="6000" b="1" dirty="0" smtClean="0"/>
              <a:t>13 – 7 = …</a:t>
            </a:r>
          </a:p>
          <a:p>
            <a:pPr algn="ctr"/>
            <a:r>
              <a:rPr lang="en-US" sz="6000" b="1" dirty="0" smtClean="0"/>
              <a:t>13 – 8 = …</a:t>
            </a:r>
          </a:p>
          <a:p>
            <a:pPr algn="ctr"/>
            <a:r>
              <a:rPr lang="en-US" sz="6000" b="1" dirty="0" smtClean="0"/>
              <a:t>13 – 9 = …</a:t>
            </a:r>
            <a:endParaRPr lang="vi-V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71448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33 - 5</a:t>
            </a:r>
            <a:endParaRPr lang="vi-V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ết quả hình ảnh cho 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4845709" cy="2495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033589">
            <a:off x="3342854" y="4884019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vi-VN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714348" y="1558341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?</a:t>
            </a:r>
            <a:endParaRPr lang="vi-VN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214290"/>
            <a:ext cx="8501122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</a:rPr>
              <a:t> 33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bớt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5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Hỏi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bao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nhiêu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06" y="2214554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65307" y="4035429"/>
            <a:ext cx="500066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591605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…</a:t>
            </a:r>
            <a:endParaRPr lang="vi-VN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406" y="4286256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071670" y="5916059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12984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3 3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270134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241559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-</a:t>
            </a:r>
            <a:endParaRPr lang="vi-VN" sz="3200" b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429124" y="3286124"/>
            <a:ext cx="71438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0562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2132" y="2071678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5,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13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5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1.</a:t>
            </a:r>
            <a:endParaRPr lang="vi-VN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32" y="369159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2,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2.</a:t>
            </a:r>
            <a:endParaRPr lang="vi-VN" sz="2800" b="1" dirty="0"/>
          </a:p>
        </p:txBody>
      </p:sp>
      <p:pic>
        <p:nvPicPr>
          <p:cNvPr id="32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214314" cy="1152527"/>
          </a:xfrm>
          <a:prstGeom prst="rect">
            <a:avLst/>
          </a:prstGeom>
          <a:noFill/>
        </p:spPr>
      </p:pic>
      <p:pic>
        <p:nvPicPr>
          <p:cNvPr id="3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214314" cy="1152527"/>
          </a:xfrm>
          <a:prstGeom prst="rect">
            <a:avLst/>
          </a:prstGeom>
          <a:noFill/>
        </p:spPr>
      </p:pic>
      <p:pic>
        <p:nvPicPr>
          <p:cNvPr id="3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214314" cy="1152527"/>
          </a:xfrm>
          <a:prstGeom prst="rect">
            <a:avLst/>
          </a:prstGeom>
          <a:noFill/>
        </p:spPr>
      </p:pic>
      <p:pic>
        <p:nvPicPr>
          <p:cNvPr id="36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357190" cy="1143008"/>
          </a:xfrm>
          <a:prstGeom prst="rect">
            <a:avLst/>
          </a:prstGeom>
          <a:noFill/>
        </p:spPr>
      </p:pic>
      <p:pic>
        <p:nvPicPr>
          <p:cNvPr id="39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57190" cy="1143008"/>
          </a:xfrm>
          <a:prstGeom prst="rect">
            <a:avLst/>
          </a:prstGeom>
          <a:noFill/>
        </p:spPr>
      </p:pic>
      <p:pic>
        <p:nvPicPr>
          <p:cNvPr id="40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57190" cy="1143008"/>
          </a:xfrm>
          <a:prstGeom prst="rect">
            <a:avLst/>
          </a:prstGeom>
          <a:noFill/>
        </p:spPr>
      </p:pic>
      <p:pic>
        <p:nvPicPr>
          <p:cNvPr id="41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57190" cy="1143008"/>
          </a:xfrm>
          <a:prstGeom prst="rect">
            <a:avLst/>
          </a:prstGeom>
          <a:noFill/>
        </p:spPr>
      </p:pic>
      <p:pic>
        <p:nvPicPr>
          <p:cNvPr id="42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500570"/>
            <a:ext cx="357190" cy="1143008"/>
          </a:xfrm>
          <a:prstGeom prst="rect">
            <a:avLst/>
          </a:prstGeom>
          <a:noFill/>
        </p:spPr>
      </p:pic>
      <p:pic>
        <p:nvPicPr>
          <p:cNvPr id="43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4500570"/>
            <a:ext cx="214314" cy="1152527"/>
          </a:xfrm>
          <a:prstGeom prst="rect">
            <a:avLst/>
          </a:prstGeom>
          <a:noFill/>
        </p:spPr>
      </p:pic>
      <p:pic>
        <p:nvPicPr>
          <p:cNvPr id="4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4500570"/>
            <a:ext cx="214314" cy="1152527"/>
          </a:xfrm>
          <a:prstGeom prst="rect">
            <a:avLst/>
          </a:prstGeom>
          <a:noFill/>
        </p:spPr>
      </p:pic>
      <p:pic>
        <p:nvPicPr>
          <p:cNvPr id="4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4500570"/>
            <a:ext cx="214314" cy="1152527"/>
          </a:xfrm>
          <a:prstGeom prst="rect">
            <a:avLst/>
          </a:prstGeom>
          <a:noFill/>
        </p:spPr>
      </p:pic>
      <p:pic>
        <p:nvPicPr>
          <p:cNvPr id="46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4500570"/>
            <a:ext cx="214314" cy="1152527"/>
          </a:xfrm>
          <a:prstGeom prst="rect">
            <a:avLst/>
          </a:prstGeom>
          <a:noFill/>
        </p:spPr>
      </p:pic>
      <p:pic>
        <p:nvPicPr>
          <p:cNvPr id="4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4500570"/>
            <a:ext cx="214314" cy="1152527"/>
          </a:xfrm>
          <a:prstGeom prst="rect">
            <a:avLst/>
          </a:prstGeom>
          <a:noFill/>
        </p:spPr>
      </p:pic>
      <p:pic>
        <p:nvPicPr>
          <p:cNvPr id="4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500570"/>
            <a:ext cx="214314" cy="1152527"/>
          </a:xfrm>
          <a:prstGeom prst="rect">
            <a:avLst/>
          </a:prstGeom>
          <a:noFill/>
        </p:spPr>
      </p:pic>
      <p:pic>
        <p:nvPicPr>
          <p:cNvPr id="4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4500570"/>
            <a:ext cx="214314" cy="1152527"/>
          </a:xfrm>
          <a:prstGeom prst="rect">
            <a:avLst/>
          </a:prstGeom>
          <a:noFill/>
        </p:spPr>
      </p:pic>
      <p:pic>
        <p:nvPicPr>
          <p:cNvPr id="5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4500570"/>
            <a:ext cx="214314" cy="1152527"/>
          </a:xfrm>
          <a:prstGeom prst="rect">
            <a:avLst/>
          </a:prstGeom>
          <a:noFill/>
        </p:spPr>
      </p:pic>
      <p:sp>
        <p:nvSpPr>
          <p:cNvPr id="56" name="Rounded Rectangle 55"/>
          <p:cNvSpPr/>
          <p:nvPr/>
        </p:nvSpPr>
        <p:spPr>
          <a:xfrm>
            <a:off x="2714612" y="4429132"/>
            <a:ext cx="142876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00570"/>
            <a:ext cx="214314" cy="1152527"/>
          </a:xfrm>
          <a:prstGeom prst="rect">
            <a:avLst/>
          </a:prstGeom>
          <a:noFill/>
        </p:spPr>
      </p:pic>
      <p:pic>
        <p:nvPicPr>
          <p:cNvPr id="5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214314" cy="1152527"/>
          </a:xfrm>
          <a:prstGeom prst="rect">
            <a:avLst/>
          </a:prstGeom>
          <a:noFill/>
        </p:spPr>
      </p:pic>
      <p:pic>
        <p:nvPicPr>
          <p:cNvPr id="5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00570"/>
            <a:ext cx="214314" cy="1152527"/>
          </a:xfrm>
          <a:prstGeom prst="rect">
            <a:avLst/>
          </a:prstGeom>
          <a:noFill/>
        </p:spPr>
      </p:pic>
      <p:pic>
        <p:nvPicPr>
          <p:cNvPr id="6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500570"/>
            <a:ext cx="214314" cy="1152527"/>
          </a:xfrm>
          <a:prstGeom prst="rect">
            <a:avLst/>
          </a:prstGeom>
          <a:noFill/>
        </p:spPr>
      </p:pic>
      <p:pic>
        <p:nvPicPr>
          <p:cNvPr id="61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00570"/>
            <a:ext cx="214314" cy="1152527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714612" y="4714884"/>
            <a:ext cx="1428760" cy="785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72000" y="271462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32" y="5286388"/>
            <a:ext cx="435768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      </a:t>
            </a:r>
            <a:r>
              <a:rPr lang="en-US" sz="2800" b="1" u="sng" dirty="0" err="1" smtClean="0">
                <a:solidFill>
                  <a:srgbClr val="0000FF"/>
                </a:solidFill>
              </a:rPr>
              <a:t>Lưu</a:t>
            </a:r>
            <a:r>
              <a:rPr lang="en-US" sz="2800" b="1" u="sng" dirty="0" smtClean="0">
                <a:solidFill>
                  <a:srgbClr val="0000FF"/>
                </a:solidFill>
              </a:rPr>
              <a:t> ý: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Muốn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thực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hiện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phép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trừ</a:t>
            </a:r>
            <a:r>
              <a:rPr lang="en-US" sz="2800" b="1" i="1" dirty="0" smtClean="0">
                <a:solidFill>
                  <a:srgbClr val="0000FF"/>
                </a:solidFill>
              </a:rPr>
              <a:t> 33 – 5,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ta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đặt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tính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rồi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tính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phải</a:t>
            </a:r>
            <a:r>
              <a:rPr lang="en-US" sz="2800" b="1" i="1" dirty="0" smtClean="0">
                <a:solidFill>
                  <a:srgbClr val="0000FF"/>
                </a:solidFill>
              </a:rPr>
              <a:t> sang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trái</a:t>
            </a:r>
            <a:r>
              <a:rPr lang="en-US" sz="2800" b="1" i="1" dirty="0" smtClean="0">
                <a:solidFill>
                  <a:srgbClr val="0000FF"/>
                </a:solidFill>
              </a:rPr>
              <a:t>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11" grpId="0"/>
      <p:bldP spid="12" grpId="0" animBg="1"/>
      <p:bldP spid="13" grpId="0"/>
      <p:bldP spid="14" grpId="0"/>
      <p:bldP spid="15" grpId="0"/>
      <p:bldP spid="18" grpId="0"/>
      <p:bldP spid="23" grpId="0"/>
      <p:bldP spid="24" grpId="0"/>
      <p:bldP spid="25" grpId="0"/>
      <p:bldP spid="27" grpId="0"/>
      <p:bldP spid="56" grpId="0" animBg="1"/>
      <p:bldP spid="68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158" y="360555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Tính</a:t>
            </a:r>
            <a:r>
              <a:rPr lang="en-US" sz="3600" b="1" dirty="0" smtClean="0"/>
              <a:t> :</a:t>
            </a:r>
            <a:endParaRPr lang="vi-VN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1472" y="2000240"/>
            <a:ext cx="1071570" cy="1216034"/>
            <a:chOff x="1071538" y="2143116"/>
            <a:chExt cx="1071570" cy="1216034"/>
          </a:xfrm>
        </p:grpSpPr>
        <p:sp>
          <p:nvSpPr>
            <p:cNvPr id="24" name="TextBox 23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63</a:t>
              </a:r>
            </a:p>
            <a:p>
              <a:r>
                <a:rPr lang="en-US" sz="3600" b="1" dirty="0" smtClean="0"/>
                <a:t>  9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57422" y="2000240"/>
            <a:ext cx="1071570" cy="1216034"/>
            <a:chOff x="1071538" y="2143116"/>
            <a:chExt cx="1071570" cy="1216034"/>
          </a:xfrm>
        </p:grpSpPr>
        <p:sp>
          <p:nvSpPr>
            <p:cNvPr id="31" name="TextBox 30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23</a:t>
              </a:r>
            </a:p>
            <a:p>
              <a:r>
                <a:rPr lang="en-US" sz="3600" b="1" dirty="0" smtClean="0"/>
                <a:t>  6</a:t>
              </a:r>
              <a:endParaRPr lang="vi-VN" sz="36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43372" y="2000240"/>
            <a:ext cx="1071570" cy="1216034"/>
            <a:chOff x="1071538" y="2143116"/>
            <a:chExt cx="1071570" cy="1216034"/>
          </a:xfrm>
        </p:grpSpPr>
        <p:sp>
          <p:nvSpPr>
            <p:cNvPr id="35" name="TextBox 3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53</a:t>
              </a:r>
            </a:p>
            <a:p>
              <a:r>
                <a:rPr lang="en-US" sz="3600" b="1" dirty="0" smtClean="0"/>
                <a:t>  8</a:t>
              </a:r>
              <a:endParaRPr lang="vi-VN" sz="36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929322" y="2000240"/>
            <a:ext cx="1071570" cy="1216034"/>
            <a:chOff x="1071538" y="2143116"/>
            <a:chExt cx="1071570" cy="1216034"/>
          </a:xfrm>
        </p:grpSpPr>
        <p:sp>
          <p:nvSpPr>
            <p:cNvPr id="39" name="TextBox 3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73</a:t>
              </a:r>
            </a:p>
            <a:p>
              <a:r>
                <a:rPr lang="en-US" sz="3600" b="1" dirty="0" smtClean="0"/>
                <a:t>  4</a:t>
              </a:r>
              <a:endParaRPr lang="vi-VN" sz="3600" b="1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643834" y="2000240"/>
            <a:ext cx="1071570" cy="1216034"/>
            <a:chOff x="1071538" y="2143116"/>
            <a:chExt cx="1071570" cy="1216034"/>
          </a:xfrm>
        </p:grpSpPr>
        <p:sp>
          <p:nvSpPr>
            <p:cNvPr id="43" name="TextBox 42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83</a:t>
              </a:r>
            </a:p>
            <a:p>
              <a:r>
                <a:rPr lang="en-US" sz="3600" b="1" dirty="0" smtClean="0"/>
                <a:t>  7</a:t>
              </a:r>
              <a:endParaRPr lang="vi-VN" sz="36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1434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54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173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17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768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3636" y="328273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69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671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76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282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 9 </a:t>
            </a:r>
            <a:r>
              <a:rPr lang="en-US" sz="3600" b="1" dirty="0" err="1" smtClean="0"/>
              <a:t>chấm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tròn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thẳng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cắt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nhau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mỗi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thẳng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đều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5 </a:t>
            </a:r>
            <a:r>
              <a:rPr lang="en-US" sz="3600" b="1" dirty="0" err="1" smtClean="0"/>
              <a:t>chấm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tròn</a:t>
            </a:r>
            <a:r>
              <a:rPr lang="en-US" sz="3600" b="1" dirty="0" smtClean="0"/>
              <a:t>.</a:t>
            </a:r>
            <a:endParaRPr lang="vi-VN" sz="36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14546" y="2786058"/>
            <a:ext cx="5214974" cy="278608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43042" y="2500306"/>
            <a:ext cx="5357850" cy="314327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429124" y="392906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1" name="Straight Connector 60"/>
          <p:cNvCxnSpPr/>
          <p:nvPr/>
        </p:nvCxnSpPr>
        <p:spPr>
          <a:xfrm>
            <a:off x="285720" y="4357694"/>
            <a:ext cx="3143272" cy="207170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57158" y="4214818"/>
            <a:ext cx="2786082" cy="228599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714480" y="528638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Connector 67"/>
          <p:cNvCxnSpPr/>
          <p:nvPr/>
        </p:nvCxnSpPr>
        <p:spPr>
          <a:xfrm>
            <a:off x="5572100" y="4286256"/>
            <a:ext cx="3143272" cy="207170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643538" y="4143380"/>
            <a:ext cx="2786082" cy="228599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000892" y="521495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Oval 70"/>
          <p:cNvSpPr/>
          <p:nvPr/>
        </p:nvSpPr>
        <p:spPr>
          <a:xfrm>
            <a:off x="2143108" y="271462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/>
          <p:cNvSpPr/>
          <p:nvPr/>
        </p:nvSpPr>
        <p:spPr>
          <a:xfrm>
            <a:off x="1571604" y="557214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/>
          <p:cNvSpPr/>
          <p:nvPr/>
        </p:nvSpPr>
        <p:spPr>
          <a:xfrm>
            <a:off x="6929454" y="242886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/>
          <p:cNvSpPr/>
          <p:nvPr/>
        </p:nvSpPr>
        <p:spPr>
          <a:xfrm>
            <a:off x="7358082" y="550070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/>
          <p:cNvSpPr/>
          <p:nvPr/>
        </p:nvSpPr>
        <p:spPr>
          <a:xfrm>
            <a:off x="214282" y="428625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/>
          <p:cNvSpPr/>
          <p:nvPr/>
        </p:nvSpPr>
        <p:spPr>
          <a:xfrm>
            <a:off x="285720" y="642939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/>
          <p:cNvSpPr/>
          <p:nvPr/>
        </p:nvSpPr>
        <p:spPr>
          <a:xfrm>
            <a:off x="3071802" y="414338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/>
          <p:cNvSpPr/>
          <p:nvPr/>
        </p:nvSpPr>
        <p:spPr>
          <a:xfrm>
            <a:off x="3357554" y="635795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/>
          <p:cNvSpPr/>
          <p:nvPr/>
        </p:nvSpPr>
        <p:spPr>
          <a:xfrm>
            <a:off x="928662" y="478632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/>
          <p:cNvSpPr/>
          <p:nvPr/>
        </p:nvSpPr>
        <p:spPr>
          <a:xfrm>
            <a:off x="2571736" y="585789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/>
          <p:cNvSpPr/>
          <p:nvPr/>
        </p:nvSpPr>
        <p:spPr>
          <a:xfrm>
            <a:off x="2357422" y="471488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928662" y="592933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/>
          <p:cNvSpPr/>
          <p:nvPr/>
        </p:nvSpPr>
        <p:spPr>
          <a:xfrm>
            <a:off x="5500694" y="421481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/>
          <p:cNvSpPr/>
          <p:nvPr/>
        </p:nvSpPr>
        <p:spPr>
          <a:xfrm>
            <a:off x="5572132" y="635795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/>
          <p:cNvSpPr/>
          <p:nvPr/>
        </p:nvSpPr>
        <p:spPr>
          <a:xfrm>
            <a:off x="8358214" y="407194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Oval 85"/>
          <p:cNvSpPr/>
          <p:nvPr/>
        </p:nvSpPr>
        <p:spPr>
          <a:xfrm>
            <a:off x="8643966" y="628652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/>
          <p:cNvSpPr/>
          <p:nvPr/>
        </p:nvSpPr>
        <p:spPr>
          <a:xfrm>
            <a:off x="7500958" y="478632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Oval 87"/>
          <p:cNvSpPr/>
          <p:nvPr/>
        </p:nvSpPr>
        <p:spPr>
          <a:xfrm>
            <a:off x="7929586" y="442913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Oval 88"/>
          <p:cNvSpPr/>
          <p:nvPr/>
        </p:nvSpPr>
        <p:spPr>
          <a:xfrm>
            <a:off x="6429388" y="485776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Oval 89"/>
          <p:cNvSpPr/>
          <p:nvPr/>
        </p:nvSpPr>
        <p:spPr>
          <a:xfrm>
            <a:off x="6000760" y="457200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TextBox 90"/>
          <p:cNvSpPr txBox="1"/>
          <p:nvPr/>
        </p:nvSpPr>
        <p:spPr>
          <a:xfrm>
            <a:off x="1000100" y="307181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FF"/>
                </a:solidFill>
              </a:rPr>
              <a:t>Cách</a:t>
            </a:r>
            <a:r>
              <a:rPr lang="en-US" sz="3600" b="1" i="1" dirty="0" smtClean="0">
                <a:solidFill>
                  <a:srgbClr val="0000FF"/>
                </a:solidFill>
              </a:rPr>
              <a:t> 1</a:t>
            </a:r>
            <a:endParaRPr lang="vi-VN" sz="3600" b="1" i="1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15074" y="307181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FF"/>
                </a:solidFill>
              </a:rPr>
              <a:t>Cách</a:t>
            </a:r>
            <a:r>
              <a:rPr lang="en-US" sz="3600" b="1" i="1" dirty="0" smtClean="0">
                <a:solidFill>
                  <a:srgbClr val="0000FF"/>
                </a:solidFill>
              </a:rPr>
              <a:t> 2</a:t>
            </a:r>
            <a:endParaRPr lang="vi-VN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3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42852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7141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rồi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lượt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:</a:t>
            </a:r>
            <a:endParaRPr lang="vi-V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a) 43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5 ;             b) 93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9 ;            c) 33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6.</a:t>
            </a:r>
            <a:endParaRPr lang="vi-VN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7290" y="642918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3306" y="64291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7141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hiệu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9698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Tìm</a:t>
            </a:r>
            <a:r>
              <a:rPr lang="en-US" sz="4000" b="1" dirty="0" smtClean="0"/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/>
              <a:t>:</a:t>
            </a:r>
            <a:endParaRPr lang="vi-V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8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+ 6 = 33            b) 8 +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= 43           c)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– 5 = 53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33 - 6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27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43 - 8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201283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53 + 5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2844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58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64aa57f15a4654e7fb3ac5a3ecbc7d2aa3cf97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30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390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AutoBVT</cp:lastModifiedBy>
  <cp:revision>70</cp:revision>
  <dcterms:created xsi:type="dcterms:W3CDTF">2016-04-09T06:32:38Z</dcterms:created>
  <dcterms:modified xsi:type="dcterms:W3CDTF">2016-11-21T02:29:50Z</dcterms:modified>
</cp:coreProperties>
</file>